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10"/>
  </p:notesMasterIdLst>
  <p:sldIdLst>
    <p:sldId id="256" r:id="rId3"/>
    <p:sldId id="270" r:id="rId4"/>
    <p:sldId id="298" r:id="rId5"/>
    <p:sldId id="300" r:id="rId6"/>
    <p:sldId id="299" r:id="rId7"/>
    <p:sldId id="281" r:id="rId8"/>
    <p:sldId id="278" r:id="rId9"/>
  </p:sldIdLst>
  <p:sldSz cx="9144000" cy="6858000" type="screen4x3"/>
  <p:notesSz cx="7102475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D0E680"/>
    <a:srgbClr val="33CC33"/>
    <a:srgbClr val="66FF33"/>
    <a:srgbClr val="006600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7167" autoAdjust="0"/>
  </p:normalViewPr>
  <p:slideViewPr>
    <p:cSldViewPr>
      <p:cViewPr>
        <p:scale>
          <a:sx n="66" d="100"/>
          <a:sy n="66" d="100"/>
        </p:scale>
        <p:origin x="-141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505788ED-0E4A-4B49-81F8-26844DEDA8C7}" type="datetimeFigureOut">
              <a:rPr lang="de-DE"/>
              <a:pPr>
                <a:defRPr/>
              </a:pPr>
              <a:t>07.02.2013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626BD6A5-ECA5-451D-BA8E-C599F5C13D3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0196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819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2E874E8-1A6B-411A-8EEF-10004009B53D}" type="slidenum">
              <a:rPr lang="en-GB" smtClean="0"/>
              <a:pPr>
                <a:defRPr/>
              </a:pPr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9220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225125-E044-4264-96C3-6D33F1E76D83}" type="slidenum">
              <a:rPr lang="en-GB" smtClean="0"/>
              <a:pPr>
                <a:defRPr/>
              </a:pPr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9220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225125-E044-4264-96C3-6D33F1E76D83}" type="slidenum">
              <a:rPr lang="en-GB" smtClean="0"/>
              <a:pPr>
                <a:defRPr/>
              </a:pPr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9220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225125-E044-4264-96C3-6D33F1E76D83}" type="slidenum">
              <a:rPr lang="en-GB" smtClean="0"/>
              <a:pPr>
                <a:defRPr/>
              </a:pPr>
              <a:t>7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2E266-083F-426D-A08C-27180DFD8B0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5CEAD-EB12-4052-9ED1-76C8BB13617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36C7B-C8E4-45F8-8875-24A0BD0E6C2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72CB6-5A7B-4E6D-881F-23F12C7769E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DC3C7-B30F-4F8A-8811-089E963470CA}" type="datetimeFigureOut">
              <a:rPr lang="de-DE"/>
              <a:pPr>
                <a:defRPr/>
              </a:pPr>
              <a:t>07.02.2013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B2E85-E57F-4240-A6C3-4D13B7EDF10B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149A2-8801-48DA-A413-88CF970FB337}" type="datetimeFigureOut">
              <a:rPr lang="de-DE"/>
              <a:pPr>
                <a:defRPr/>
              </a:pPr>
              <a:t>07.02.2013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F3FDD-9D78-436C-B934-9B6F75977FF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AB732-9A8D-4261-88B8-A55242D5BCC7}" type="datetimeFigureOut">
              <a:rPr lang="de-DE"/>
              <a:pPr>
                <a:defRPr/>
              </a:pPr>
              <a:t>07.02.2013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F80BD-FE34-49B3-972E-FB931E2A47FA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89EE1-30C3-4C9F-88C4-0F5C92340D10}" type="datetimeFigureOut">
              <a:rPr lang="de-DE"/>
              <a:pPr>
                <a:defRPr/>
              </a:pPr>
              <a:t>07.02.2013</a:t>
            </a:fld>
            <a:endParaRPr lang="en-GB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81D1-40A6-4BCF-841E-E2E457EAEC8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28293-C9E7-4815-BE87-3D2C9A763987}" type="datetimeFigureOut">
              <a:rPr lang="de-DE"/>
              <a:pPr>
                <a:defRPr/>
              </a:pPr>
              <a:t>07.02.2013</a:t>
            </a:fld>
            <a:endParaRPr lang="en-GB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D973F-BAAB-4B36-B5EF-D9BDC75028D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549FF-7D5F-47FE-A459-88E6BEC00421}" type="datetimeFigureOut">
              <a:rPr lang="de-DE"/>
              <a:pPr>
                <a:defRPr/>
              </a:pPr>
              <a:t>07.02.2013</a:t>
            </a:fld>
            <a:endParaRPr lang="en-GB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753C4-9827-42CA-B8B0-8FBEB4ED5FE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345DF-1889-494C-8026-8621B56395C1}" type="datetimeFigureOut">
              <a:rPr lang="de-DE"/>
              <a:pPr>
                <a:defRPr/>
              </a:pPr>
              <a:t>07.02.2013</a:t>
            </a:fld>
            <a:endParaRPr lang="en-GB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32A35-88FB-4681-B190-EFF833D0513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7C6C6-2FD9-40B0-9AB1-7A39CDC3D19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86D9F-08CE-4527-927F-7AAF7D297E1C}" type="datetimeFigureOut">
              <a:rPr lang="de-DE"/>
              <a:pPr>
                <a:defRPr/>
              </a:pPr>
              <a:t>07.02.2013</a:t>
            </a:fld>
            <a:endParaRPr lang="en-GB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25D67-2B36-40F8-98A2-4EC8687F483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578D5-3E66-49F5-8DC7-7A35A934E8CE}" type="datetimeFigureOut">
              <a:rPr lang="de-DE"/>
              <a:pPr>
                <a:defRPr/>
              </a:pPr>
              <a:t>07.02.2013</a:t>
            </a:fld>
            <a:endParaRPr lang="en-GB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D6E79-699F-4E44-ADBA-A8B350A49A6B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87985-ADBA-4752-A49E-C9EB31AD4F78}" type="datetimeFigureOut">
              <a:rPr lang="de-DE"/>
              <a:pPr>
                <a:defRPr/>
              </a:pPr>
              <a:t>07.02.2013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D3CCC-8D24-43A6-BA2A-E2B962AD2B7B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7169A-F1B5-42CA-8065-DF13E593FF18}" type="datetimeFigureOut">
              <a:rPr lang="de-DE"/>
              <a:pPr>
                <a:defRPr/>
              </a:pPr>
              <a:t>07.02.2013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0C1B4-5431-479A-B3F1-E118BEF015D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AA1EB-CAD2-4C6E-827F-311EAFF42DC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181D0-9872-4848-BFC4-413DB1D7616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E348E-7101-4B42-8F55-0AD971BEC68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CA223-2292-466F-A660-6F8F8968276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AFF07-BAA4-4132-9803-C2C99854C18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DD1D2-4784-48DF-9E2C-AA03C1CBD2C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37852-1827-4659-A56A-D6D804F7C53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54E267B3-1F49-4889-BCC1-C84A122E7FC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en-GB" smtClean="0"/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D81F5566-4B74-4C7B-9639-22EFD0703376}" type="datetimeFigureOut">
              <a:rPr lang="de-DE"/>
              <a:pPr>
                <a:defRPr/>
              </a:pPr>
              <a:t>07.02.2013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847BB0FB-51EF-45F2-917A-32EB6062E699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www.shopplusplus.at/toolbox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Shop++\Marketing\Toolbox\Helpi_am_MacBook_ohneBubbl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7924800" cy="50920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2188632"/>
            <a:ext cx="7772400" cy="1470025"/>
          </a:xfrm>
        </p:spPr>
        <p:txBody>
          <a:bodyPr/>
          <a:lstStyle/>
          <a:p>
            <a:pPr algn="r" eaLnBrk="1" hangingPunct="1"/>
            <a:r>
              <a:rPr lang="de-DE" sz="4000" b="1" dirty="0" smtClean="0">
                <a:solidFill>
                  <a:srgbClr val="006600"/>
                </a:solidFill>
                <a:latin typeface="Calibri" pitchFamily="34" charset="0"/>
              </a:rPr>
              <a:t>Shoppen hilft!</a:t>
            </a:r>
            <a:endParaRPr lang="en-US" sz="4000" b="1" dirty="0" smtClean="0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4724400" y="3155623"/>
            <a:ext cx="3505200" cy="914400"/>
          </a:xfrm>
        </p:spPr>
        <p:txBody>
          <a:bodyPr/>
          <a:lstStyle/>
          <a:p>
            <a:pPr marL="0" indent="0" algn="r" eaLnBrk="1" hangingPunct="1">
              <a:buFontTx/>
              <a:buNone/>
            </a:pPr>
            <a:r>
              <a:rPr lang="de-AT" sz="2000" dirty="0" smtClean="0">
                <a:solidFill>
                  <a:srgbClr val="006600"/>
                </a:solidFill>
                <a:latin typeface="Calibri" pitchFamily="34" charset="0"/>
              </a:rPr>
              <a:t>www.shopplusplus.de</a:t>
            </a:r>
            <a:endParaRPr lang="en-US" sz="2000" dirty="0" smtClean="0">
              <a:solidFill>
                <a:srgbClr val="0066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el 1"/>
          <p:cNvSpPr>
            <a:spLocks noGrp="1"/>
          </p:cNvSpPr>
          <p:nvPr>
            <p:ph type="title"/>
          </p:nvPr>
        </p:nvSpPr>
        <p:spPr>
          <a:xfrm>
            <a:off x="955965" y="1136075"/>
            <a:ext cx="7696200" cy="1066800"/>
          </a:xfrm>
        </p:spPr>
        <p:txBody>
          <a:bodyPr/>
          <a:lstStyle/>
          <a:p>
            <a:pPr algn="l"/>
            <a:r>
              <a:rPr lang="en-GB" sz="3400" b="1" dirty="0" err="1" smtClean="0">
                <a:solidFill>
                  <a:srgbClr val="006600"/>
                </a:solidFill>
                <a:latin typeface="Calibri" pitchFamily="34" charset="0"/>
              </a:rPr>
              <a:t>Angebote</a:t>
            </a:r>
            <a:r>
              <a:rPr lang="en-GB" sz="3400" b="1" dirty="0" smtClean="0">
                <a:solidFill>
                  <a:srgbClr val="006600"/>
                </a:solidFill>
                <a:latin typeface="Calibri" pitchFamily="34" charset="0"/>
              </a:rPr>
              <a:t> von Shop plus plus</a:t>
            </a:r>
          </a:p>
        </p:txBody>
      </p:sp>
      <p:sp>
        <p:nvSpPr>
          <p:cNvPr id="4103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B2179-50D1-4A53-AE97-FC5C7CDD5756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7086600" y="6611938"/>
            <a:ext cx="2057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006600"/>
                </a:solidFill>
                <a:latin typeface="Calibri" pitchFamily="34" charset="0"/>
              </a:rPr>
              <a:t>Copyright © </a:t>
            </a:r>
            <a:r>
              <a:rPr lang="en-US" sz="1000" dirty="0" smtClean="0">
                <a:solidFill>
                  <a:srgbClr val="006600"/>
                </a:solidFill>
                <a:latin typeface="Calibri" pitchFamily="34" charset="0"/>
              </a:rPr>
              <a:t>2013 </a:t>
            </a:r>
            <a:r>
              <a:rPr lang="en-US" sz="1000" dirty="0">
                <a:solidFill>
                  <a:srgbClr val="006600"/>
                </a:solidFill>
                <a:latin typeface="Calibri" pitchFamily="34" charset="0"/>
              </a:rPr>
              <a:t>Shop plus plus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228600" y="2590800"/>
            <a:ext cx="1447800" cy="685800"/>
          </a:xfrm>
          <a:prstGeom prst="roundRect">
            <a:avLst/>
          </a:prstGeom>
          <a:solidFill>
            <a:srgbClr val="0066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latin typeface="Calibri" pitchFamily="34" charset="0"/>
                <a:cs typeface="Calibri" pitchFamily="34" charset="0"/>
              </a:rPr>
              <a:t>Einkaufs-plattform</a:t>
            </a:r>
            <a:endParaRPr lang="de-DE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2590800"/>
            <a:ext cx="2133600" cy="381000"/>
          </a:xfrm>
        </p:spPr>
        <p:txBody>
          <a:bodyPr/>
          <a:lstStyle/>
          <a:p>
            <a:pPr marL="263525" indent="-263525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1600" dirty="0" smtClean="0">
                <a:latin typeface="Calibri" pitchFamily="34" charset="0"/>
                <a:cs typeface="Calibri" pitchFamily="34" charset="0"/>
              </a:rPr>
              <a:t>www.shopplusplus.de</a:t>
            </a:r>
            <a:endParaRPr lang="de-DE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228600" y="3810000"/>
            <a:ext cx="1447800" cy="685800"/>
          </a:xfrm>
          <a:prstGeom prst="roundRect">
            <a:avLst/>
          </a:prstGeom>
          <a:solidFill>
            <a:srgbClr val="0066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latin typeface="Calibri" pitchFamily="34" charset="0"/>
                <a:cs typeface="Calibri" pitchFamily="34" charset="0"/>
              </a:rPr>
              <a:t>GutSchein</a:t>
            </a:r>
            <a:endParaRPr lang="de-DE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228600" y="5105400"/>
            <a:ext cx="1447800" cy="685800"/>
          </a:xfrm>
          <a:prstGeom prst="roundRect">
            <a:avLst/>
          </a:prstGeom>
          <a:solidFill>
            <a:srgbClr val="0066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latin typeface="Calibri" pitchFamily="34" charset="0"/>
                <a:cs typeface="Calibri" pitchFamily="34" charset="0"/>
              </a:rPr>
              <a:t>Chraity Shop</a:t>
            </a:r>
            <a:endParaRPr lang="de-DE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6"/>
          <p:cNvSpPr txBox="1">
            <a:spLocks noChangeArrowheads="1"/>
          </p:cNvSpPr>
          <p:nvPr/>
        </p:nvSpPr>
        <p:spPr bwMode="auto">
          <a:xfrm>
            <a:off x="1752600" y="22098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3525" marR="0" lvl="0" indent="-2635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URL</a:t>
            </a:r>
          </a:p>
        </p:txBody>
      </p:sp>
      <p:sp>
        <p:nvSpPr>
          <p:cNvPr id="31" name="Rectangle 6"/>
          <p:cNvSpPr txBox="1">
            <a:spLocks noChangeArrowheads="1"/>
          </p:cNvSpPr>
          <p:nvPr/>
        </p:nvSpPr>
        <p:spPr bwMode="auto">
          <a:xfrm>
            <a:off x="1828800" y="5181600"/>
            <a:ext cx="2209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3525" marR="0" lvl="0" indent="-2635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www.shopplusplus.eu</a:t>
            </a:r>
          </a:p>
        </p:txBody>
      </p:sp>
      <p:sp>
        <p:nvSpPr>
          <p:cNvPr id="32" name="Rectangle 6"/>
          <p:cNvSpPr txBox="1">
            <a:spLocks noChangeArrowheads="1"/>
          </p:cNvSpPr>
          <p:nvPr/>
        </p:nvSpPr>
        <p:spPr bwMode="auto">
          <a:xfrm>
            <a:off x="1828800" y="3810000"/>
            <a:ext cx="2209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3525" marR="0" lvl="0" indent="-2635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www.GutSchein.gs/de</a:t>
            </a:r>
          </a:p>
        </p:txBody>
      </p:sp>
      <p:cxnSp>
        <p:nvCxnSpPr>
          <p:cNvPr id="33" name="32 Conector recto"/>
          <p:cNvCxnSpPr/>
          <p:nvPr/>
        </p:nvCxnSpPr>
        <p:spPr>
          <a:xfrm>
            <a:off x="1752600" y="2514600"/>
            <a:ext cx="2286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6"/>
          <p:cNvSpPr txBox="1">
            <a:spLocks noChangeArrowheads="1"/>
          </p:cNvSpPr>
          <p:nvPr/>
        </p:nvSpPr>
        <p:spPr bwMode="auto">
          <a:xfrm>
            <a:off x="4267200" y="2209800"/>
            <a:ext cx="2438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3525" marR="0" lvl="0" indent="-2635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Wertbeitrag</a:t>
            </a:r>
            <a:r>
              <a:rPr kumimoji="0" lang="de-DE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für Sie</a:t>
            </a: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cxnSp>
        <p:nvCxnSpPr>
          <p:cNvPr id="36" name="35 Conector recto"/>
          <p:cNvCxnSpPr/>
          <p:nvPr/>
        </p:nvCxnSpPr>
        <p:spPr>
          <a:xfrm>
            <a:off x="4267200" y="2514600"/>
            <a:ext cx="43434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6"/>
          <p:cNvSpPr txBox="1">
            <a:spLocks noChangeArrowheads="1"/>
          </p:cNvSpPr>
          <p:nvPr/>
        </p:nvSpPr>
        <p:spPr bwMode="auto">
          <a:xfrm>
            <a:off x="4267200" y="2590800"/>
            <a:ext cx="434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3525" marR="0" lvl="0" indent="-2635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Jeder Internet-Nutzer kann durch</a:t>
            </a:r>
            <a:r>
              <a:rPr kumimoji="0" lang="de-DE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den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Einkauf</a:t>
            </a:r>
            <a:r>
              <a:rPr kumimoji="0" lang="de-DE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bei über 3000 online Shops Ihre Organisation ohne Mehrkosten unterstützen</a:t>
            </a:r>
          </a:p>
          <a:p>
            <a:pPr marL="263525" marR="0" lvl="0" indent="-2635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1600" kern="0" baseline="0" dirty="0" smtClean="0">
                <a:latin typeface="Calibri" pitchFamily="34" charset="0"/>
                <a:cs typeface="Calibri" pitchFamily="34" charset="0"/>
              </a:rPr>
              <a:t>Durchschnitts-Hilfsleistung </a:t>
            </a:r>
            <a:r>
              <a:rPr lang="de-DE" sz="1600" b="1" kern="0" baseline="0" dirty="0" smtClean="0">
                <a:latin typeface="Calibri" pitchFamily="34" charset="0"/>
                <a:cs typeface="Calibri" pitchFamily="34" charset="0"/>
              </a:rPr>
              <a:t>pro Einkauf: € 2</a:t>
            </a:r>
            <a:r>
              <a:rPr lang="de-DE" sz="1600" b="1" kern="0" dirty="0" smtClean="0">
                <a:latin typeface="Calibri" pitchFamily="34" charset="0"/>
                <a:cs typeface="Calibri" pitchFamily="34" charset="0"/>
              </a:rPr>
              <a:t>,50</a:t>
            </a: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9" name="Rectangle 6"/>
          <p:cNvSpPr txBox="1">
            <a:spLocks noChangeArrowheads="1"/>
          </p:cNvSpPr>
          <p:nvPr/>
        </p:nvSpPr>
        <p:spPr bwMode="auto">
          <a:xfrm>
            <a:off x="4267200" y="3810000"/>
            <a:ext cx="434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3525" marR="0" lvl="0" indent="-2635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1600" kern="0" dirty="0" smtClean="0">
                <a:latin typeface="Calibri" pitchFamily="34" charset="0"/>
                <a:cs typeface="Calibri" pitchFamily="34" charset="0"/>
              </a:rPr>
              <a:t>2 bis über 5% des Nennbetrags als Hilfsleistung, wenn Sie oder befreundete Unternehmen den GutSchein z.Bsp. als Weihnachtsgeschenk für MitarbeiterInnen einsetzten</a:t>
            </a: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40" name="Rectangle 6"/>
          <p:cNvSpPr txBox="1">
            <a:spLocks noChangeArrowheads="1"/>
          </p:cNvSpPr>
          <p:nvPr/>
        </p:nvSpPr>
        <p:spPr bwMode="auto">
          <a:xfrm>
            <a:off x="4267200" y="5146965"/>
            <a:ext cx="4267200" cy="72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3525" marR="0" lvl="0" indent="-2635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1600" kern="0" noProof="0" dirty="0" smtClean="0">
                <a:latin typeface="Calibri" pitchFamily="34" charset="0"/>
                <a:cs typeface="Calibri" pitchFamily="34" charset="0"/>
              </a:rPr>
              <a:t>Keine Fix- oder monatliche Kosten für den Online-Verkauf Ihrer Produkte und Dienstleistungen</a:t>
            </a: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972CB6-5A7B-4E6D-881F-23F12C7769E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 l="1757" t="8333" r="2782" b="11458"/>
          <a:stretch>
            <a:fillRect/>
          </a:stretch>
        </p:blipFill>
        <p:spPr bwMode="auto">
          <a:xfrm>
            <a:off x="0" y="1852643"/>
            <a:ext cx="9143999" cy="431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955965" y="914400"/>
            <a:ext cx="7696200" cy="1066800"/>
          </a:xfrm>
        </p:spPr>
        <p:txBody>
          <a:bodyPr/>
          <a:lstStyle/>
          <a:p>
            <a:pPr algn="l"/>
            <a:r>
              <a:rPr lang="en-GB" sz="3400" b="1" dirty="0" err="1" smtClean="0">
                <a:solidFill>
                  <a:srgbClr val="006600"/>
                </a:solidFill>
                <a:latin typeface="Calibri" pitchFamily="34" charset="0"/>
              </a:rPr>
              <a:t>www.Shoppenhilft.de</a:t>
            </a:r>
            <a:endParaRPr lang="en-GB" sz="3400" b="1" dirty="0" smtClean="0">
              <a:solidFill>
                <a:srgbClr val="0066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972CB6-5A7B-4E6D-881F-23F12C7769E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 l="2343" t="8333" r="2782" b="23958"/>
          <a:stretch>
            <a:fillRect/>
          </a:stretch>
        </p:blipFill>
        <p:spPr bwMode="auto">
          <a:xfrm>
            <a:off x="0" y="2514600"/>
            <a:ext cx="9144000" cy="366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955965" y="914400"/>
            <a:ext cx="7696200" cy="1066800"/>
          </a:xfrm>
        </p:spPr>
        <p:txBody>
          <a:bodyPr/>
          <a:lstStyle/>
          <a:p>
            <a:pPr algn="l"/>
            <a:r>
              <a:rPr lang="en-GB" sz="3400" b="1" dirty="0" err="1" smtClean="0">
                <a:solidFill>
                  <a:srgbClr val="006600"/>
                </a:solidFill>
                <a:latin typeface="Calibri" pitchFamily="34" charset="0"/>
              </a:rPr>
              <a:t>www.GutSchein.gs/de</a:t>
            </a:r>
            <a:endParaRPr lang="en-GB" sz="3400" b="1" dirty="0" smtClean="0">
              <a:solidFill>
                <a:srgbClr val="0066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972CB6-5A7B-4E6D-881F-23F12C7769E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 cstate="print"/>
          <a:srcRect l="13689" t="11458" r="14861" b="19792"/>
          <a:stretch>
            <a:fillRect/>
          </a:stretch>
        </p:blipFill>
        <p:spPr bwMode="auto">
          <a:xfrm>
            <a:off x="18144" y="1828800"/>
            <a:ext cx="9067800" cy="490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955965" y="914400"/>
            <a:ext cx="7696200" cy="1066800"/>
          </a:xfrm>
        </p:spPr>
        <p:txBody>
          <a:bodyPr/>
          <a:lstStyle/>
          <a:p>
            <a:pPr algn="l"/>
            <a:r>
              <a:rPr lang="en-GB" sz="3400" b="1" dirty="0" err="1" smtClean="0">
                <a:solidFill>
                  <a:srgbClr val="006600"/>
                </a:solidFill>
                <a:latin typeface="Calibri" pitchFamily="34" charset="0"/>
              </a:rPr>
              <a:t>www.shopplusplus.eu</a:t>
            </a:r>
            <a:endParaRPr lang="en-GB" sz="3400" b="1" dirty="0" smtClean="0">
              <a:solidFill>
                <a:srgbClr val="0066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unkelziffer e.V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2687320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itel 1"/>
          <p:cNvSpPr>
            <a:spLocks noGrp="1"/>
          </p:cNvSpPr>
          <p:nvPr>
            <p:ph type="title"/>
          </p:nvPr>
        </p:nvSpPr>
        <p:spPr>
          <a:xfrm>
            <a:off x="1028700" y="1395186"/>
            <a:ext cx="7696200" cy="1066800"/>
          </a:xfrm>
        </p:spPr>
        <p:txBody>
          <a:bodyPr/>
          <a:lstStyle/>
          <a:p>
            <a:pPr algn="l"/>
            <a:r>
              <a:rPr lang="en-GB" sz="3400" b="1" dirty="0" smtClean="0">
                <a:solidFill>
                  <a:srgbClr val="006600"/>
                </a:solidFill>
                <a:latin typeface="Calibri" pitchFamily="34" charset="0"/>
              </a:rPr>
              <a:t>Shop plus plus: Es </a:t>
            </a:r>
            <a:r>
              <a:rPr lang="en-GB" sz="3400" b="1" dirty="0" err="1" smtClean="0">
                <a:solidFill>
                  <a:srgbClr val="006600"/>
                </a:solidFill>
                <a:latin typeface="Calibri" pitchFamily="34" charset="0"/>
              </a:rPr>
              <a:t>funktioniert</a:t>
            </a:r>
            <a:r>
              <a:rPr lang="en-GB" sz="3400" b="1" dirty="0" smtClean="0">
                <a:solidFill>
                  <a:srgbClr val="006600"/>
                </a:solidFill>
                <a:latin typeface="Calibri" pitchFamily="34" charset="0"/>
              </a:rPr>
              <a:t>! – </a:t>
            </a:r>
            <a:r>
              <a:rPr lang="en-GB" sz="3400" b="1" dirty="0" err="1" smtClean="0">
                <a:solidFill>
                  <a:srgbClr val="006600"/>
                </a:solidFill>
                <a:latin typeface="Calibri" pitchFamily="34" charset="0"/>
              </a:rPr>
              <a:t>Wir</a:t>
            </a:r>
            <a:r>
              <a:rPr lang="en-GB" sz="3400" b="1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GB" sz="3400" b="1" dirty="0" err="1" smtClean="0">
                <a:solidFill>
                  <a:srgbClr val="006600"/>
                </a:solidFill>
                <a:latin typeface="Calibri" pitchFamily="34" charset="0"/>
              </a:rPr>
              <a:t>müssen</a:t>
            </a:r>
            <a:r>
              <a:rPr lang="en-GB" sz="3400" b="1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GB" sz="3400" b="1" dirty="0" err="1" smtClean="0">
                <a:solidFill>
                  <a:srgbClr val="006600"/>
                </a:solidFill>
                <a:latin typeface="Calibri" pitchFamily="34" charset="0"/>
              </a:rPr>
              <a:t>nur</a:t>
            </a:r>
            <a:r>
              <a:rPr lang="en-GB" sz="3400" b="1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GB" sz="3400" b="1" dirty="0" err="1" smtClean="0">
                <a:solidFill>
                  <a:srgbClr val="006600"/>
                </a:solidFill>
                <a:latin typeface="Calibri" pitchFamily="34" charset="0"/>
              </a:rPr>
              <a:t>effektiv</a:t>
            </a:r>
            <a:r>
              <a:rPr lang="en-GB" sz="3400" b="1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GB" sz="3400" b="1" dirty="0" err="1" smtClean="0">
                <a:solidFill>
                  <a:srgbClr val="006600"/>
                </a:solidFill>
                <a:latin typeface="Calibri" pitchFamily="34" charset="0"/>
              </a:rPr>
              <a:t>kommunizieren</a:t>
            </a:r>
            <a:r>
              <a:rPr lang="en-GB" sz="3400" b="1" dirty="0" smtClean="0">
                <a:solidFill>
                  <a:srgbClr val="0066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4103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B2179-50D1-4A53-AE97-FC5C7CDD5756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2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712357" y="4648200"/>
            <a:ext cx="1250043" cy="381000"/>
          </a:xfrm>
        </p:spPr>
        <p:txBody>
          <a:bodyPr/>
          <a:lstStyle/>
          <a:p>
            <a:pPr marL="263525" indent="-263525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1600" dirty="0" smtClean="0">
                <a:latin typeface="Calibri" pitchFamily="34" charset="0"/>
                <a:cs typeface="Calibri" pitchFamily="34" charset="0"/>
              </a:rPr>
              <a:t>Ca. €  500,-</a:t>
            </a:r>
            <a:endParaRPr lang="de-DE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Rectangle 6"/>
          <p:cNvSpPr txBox="1">
            <a:spLocks noChangeArrowheads="1"/>
          </p:cNvSpPr>
          <p:nvPr/>
        </p:nvSpPr>
        <p:spPr bwMode="auto">
          <a:xfrm>
            <a:off x="2679700" y="3086100"/>
            <a:ext cx="14351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3525" marR="0" lvl="0" indent="-2635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Ca. €</a:t>
            </a:r>
            <a:r>
              <a:rPr kumimoji="0" lang="de-DE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1000,-</a:t>
            </a: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1" name="Rectangle 6"/>
          <p:cNvSpPr txBox="1">
            <a:spLocks noChangeArrowheads="1"/>
          </p:cNvSpPr>
          <p:nvPr/>
        </p:nvSpPr>
        <p:spPr bwMode="auto">
          <a:xfrm>
            <a:off x="4419600" y="2590800"/>
            <a:ext cx="434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3525" marR="0" lvl="0" indent="-2635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1600" b="1" kern="0" dirty="0" smtClean="0">
                <a:latin typeface="Calibri" pitchFamily="34" charset="0"/>
                <a:cs typeface="Calibri" pitchFamily="34" charset="0"/>
              </a:rPr>
              <a:t>Haupt- Kommunikationsmaßnahmen</a:t>
            </a: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3" name="Rectangle 6"/>
          <p:cNvSpPr txBox="1">
            <a:spLocks noChangeArrowheads="1"/>
          </p:cNvSpPr>
          <p:nvPr/>
        </p:nvSpPr>
        <p:spPr bwMode="auto">
          <a:xfrm>
            <a:off x="4419600" y="3010520"/>
            <a:ext cx="4724400" cy="11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3525" marR="0" lvl="0" indent="-2635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1600" b="1" kern="0" noProof="0" dirty="0" smtClean="0">
                <a:latin typeface="Calibri" pitchFamily="34" charset="0"/>
                <a:cs typeface="Calibri" pitchFamily="34" charset="0"/>
              </a:rPr>
              <a:t>Hinweis auf </a:t>
            </a:r>
            <a:r>
              <a:rPr lang="de-DE" sz="1600" b="1" kern="0" noProof="0" dirty="0" smtClean="0">
                <a:latin typeface="Calibri" pitchFamily="34" charset="0"/>
                <a:cs typeface="Calibri" pitchFamily="34" charset="0"/>
              </a:rPr>
              <a:t>„Shoppen hilft“ </a:t>
            </a:r>
            <a:r>
              <a:rPr lang="de-DE" sz="1600" b="1" kern="0" noProof="0" dirty="0" smtClean="0">
                <a:latin typeface="Calibri" pitchFamily="34" charset="0"/>
                <a:cs typeface="Calibri" pitchFamily="34" charset="0"/>
              </a:rPr>
              <a:t>bei Veranstaltungen</a:t>
            </a:r>
          </a:p>
          <a:p>
            <a:pPr marL="263525" marR="0" lvl="0" indent="-2635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6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Verteilung</a:t>
            </a:r>
            <a:r>
              <a:rPr kumimoji="0" lang="de-DE" sz="16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von Flyern</a:t>
            </a:r>
          </a:p>
          <a:p>
            <a:pPr marL="263525" marR="0" lvl="0" indent="-2635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1600" kern="0" baseline="0" noProof="0" dirty="0" smtClean="0">
                <a:latin typeface="Calibri" pitchFamily="34" charset="0"/>
                <a:cs typeface="Calibri" pitchFamily="34" charset="0"/>
              </a:rPr>
              <a:t>Hinweis</a:t>
            </a:r>
            <a:r>
              <a:rPr lang="de-DE" sz="1600" kern="0" noProof="0" dirty="0" smtClean="0">
                <a:latin typeface="Calibri" pitchFamily="34" charset="0"/>
                <a:cs typeface="Calibri" pitchFamily="34" charset="0"/>
              </a:rPr>
              <a:t> in E-mail Signatur</a:t>
            </a: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2050" name="Picture 2" descr="Bewegtes Leben - Institut für Erlebnispädagogik e.V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57" y="2667000"/>
            <a:ext cx="2209800" cy="1347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6"/>
          <p:cNvSpPr txBox="1">
            <a:spLocks noChangeArrowheads="1"/>
          </p:cNvSpPr>
          <p:nvPr/>
        </p:nvSpPr>
        <p:spPr bwMode="auto">
          <a:xfrm>
            <a:off x="2590800" y="25908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3525" marR="0" lvl="0" indent="-2635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kern="0" dirty="0" smtClean="0">
                <a:latin typeface="Calibri" pitchFamily="34" charset="0"/>
                <a:cs typeface="Calibri" pitchFamily="34" charset="0"/>
              </a:rPr>
              <a:t>Hilfsleistungsstand</a:t>
            </a: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4419600" y="4359154"/>
            <a:ext cx="3810000" cy="188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3525" indent="-26352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600" b="1" kern="0" dirty="0" smtClean="0">
                <a:latin typeface="Calibri" pitchFamily="34" charset="0"/>
                <a:cs typeface="Calibri" pitchFamily="34" charset="0"/>
              </a:rPr>
              <a:t>Eigene Einkäufe </a:t>
            </a:r>
            <a:r>
              <a:rPr lang="de-DE" sz="1600" kern="0" dirty="0" smtClean="0">
                <a:latin typeface="Calibri" pitchFamily="34" charset="0"/>
                <a:cs typeface="Calibri" pitchFamily="34" charset="0"/>
              </a:rPr>
              <a:t>der Organisation selber und Eintrag der Einstiegsseite bei </a:t>
            </a:r>
            <a:r>
              <a:rPr lang="de-DE" sz="1600" kern="0" dirty="0" smtClean="0">
                <a:latin typeface="Calibri" pitchFamily="34" charset="0"/>
                <a:cs typeface="Calibri" pitchFamily="34" charset="0"/>
              </a:rPr>
              <a:t>Shop++ </a:t>
            </a:r>
            <a:r>
              <a:rPr lang="de-DE" sz="1600" kern="0" dirty="0" smtClean="0">
                <a:latin typeface="Calibri" pitchFamily="34" charset="0"/>
                <a:cs typeface="Calibri" pitchFamily="34" charset="0"/>
              </a:rPr>
              <a:t>als Startseite</a:t>
            </a:r>
          </a:p>
          <a:p>
            <a:pPr marL="263525" indent="-26352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600" kern="0" dirty="0" smtClean="0">
                <a:latin typeface="Calibri" pitchFamily="34" charset="0"/>
                <a:cs typeface="Calibri" pitchFamily="34" charset="0"/>
              </a:rPr>
              <a:t>Genaue Erklärung </a:t>
            </a:r>
            <a:r>
              <a:rPr lang="de-DE" sz="1600" b="1" kern="0" dirty="0" smtClean="0">
                <a:latin typeface="Calibri" pitchFamily="34" charset="0"/>
                <a:cs typeface="Calibri" pitchFamily="34" charset="0"/>
              </a:rPr>
              <a:t>an eigene </a:t>
            </a:r>
            <a:r>
              <a:rPr lang="de-DE" sz="1600" b="1" kern="0" dirty="0" smtClean="0">
                <a:latin typeface="Calibri" pitchFamily="34" charset="0"/>
                <a:cs typeface="Calibri" pitchFamily="34" charset="0"/>
              </a:rPr>
              <a:t>Mitarbeiter</a:t>
            </a:r>
            <a:endParaRPr lang="de-DE" sz="1600" kern="0" dirty="0" smtClean="0">
              <a:latin typeface="Calibri" pitchFamily="34" charset="0"/>
              <a:cs typeface="Calibri" pitchFamily="34" charset="0"/>
            </a:endParaRPr>
          </a:p>
          <a:p>
            <a:pPr marL="263525" marR="0" lvl="0" indent="-2635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1600" kern="0" dirty="0" smtClean="0">
                <a:latin typeface="Calibri" pitchFamily="34" charset="0"/>
                <a:cs typeface="Calibri" pitchFamily="34" charset="0"/>
              </a:rPr>
              <a:t>Online-Newsletter</a:t>
            </a:r>
          </a:p>
          <a:p>
            <a:pPr marL="263525" marR="0" lvl="0" indent="-2635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1600" kern="0" dirty="0" smtClean="0">
                <a:latin typeface="Calibri" pitchFamily="34" charset="0"/>
                <a:cs typeface="Calibri" pitchFamily="34" charset="0"/>
              </a:rPr>
              <a:t>Hinweis in E-mail Signatur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086600" y="6611938"/>
            <a:ext cx="2057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006600"/>
                </a:solidFill>
                <a:latin typeface="Calibri" pitchFamily="34" charset="0"/>
              </a:rPr>
              <a:t>Copyright © </a:t>
            </a:r>
            <a:r>
              <a:rPr lang="en-US" sz="1000" dirty="0" smtClean="0">
                <a:solidFill>
                  <a:srgbClr val="006600"/>
                </a:solidFill>
                <a:latin typeface="Calibri" pitchFamily="34" charset="0"/>
              </a:rPr>
              <a:t>2013 </a:t>
            </a:r>
            <a:r>
              <a:rPr lang="en-US" sz="1000" dirty="0">
                <a:solidFill>
                  <a:srgbClr val="006600"/>
                </a:solidFill>
                <a:latin typeface="Calibri" pitchFamily="34" charset="0"/>
              </a:rPr>
              <a:t>Shop plus plus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el 1"/>
          <p:cNvSpPr>
            <a:spLocks noGrp="1"/>
          </p:cNvSpPr>
          <p:nvPr>
            <p:ph type="title"/>
          </p:nvPr>
        </p:nvSpPr>
        <p:spPr>
          <a:xfrm>
            <a:off x="914400" y="1066800"/>
            <a:ext cx="7696200" cy="1066800"/>
          </a:xfrm>
        </p:spPr>
        <p:txBody>
          <a:bodyPr/>
          <a:lstStyle/>
          <a:p>
            <a:pPr algn="l"/>
            <a:r>
              <a:rPr lang="en-GB" sz="3400" b="1" dirty="0" smtClean="0">
                <a:solidFill>
                  <a:srgbClr val="006600"/>
                </a:solidFill>
                <a:latin typeface="Calibri" pitchFamily="34" charset="0"/>
              </a:rPr>
              <a:t>Die “Toolbox” </a:t>
            </a:r>
            <a:r>
              <a:rPr lang="en-GB" sz="3400" b="1" dirty="0" err="1" smtClean="0">
                <a:solidFill>
                  <a:srgbClr val="006600"/>
                </a:solidFill>
                <a:latin typeface="Calibri" pitchFamily="34" charset="0"/>
              </a:rPr>
              <a:t>hilft</a:t>
            </a:r>
            <a:r>
              <a:rPr lang="en-GB" sz="3400" b="1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GB" sz="3400" b="1" dirty="0" err="1" smtClean="0">
                <a:solidFill>
                  <a:srgbClr val="006600"/>
                </a:solidFill>
                <a:latin typeface="Calibri" pitchFamily="34" charset="0"/>
              </a:rPr>
              <a:t>bei</a:t>
            </a:r>
            <a:r>
              <a:rPr lang="en-GB" sz="3400" b="1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GB" sz="3400" b="1" dirty="0" err="1" smtClean="0">
                <a:solidFill>
                  <a:srgbClr val="006600"/>
                </a:solidFill>
                <a:latin typeface="Calibri" pitchFamily="34" charset="0"/>
              </a:rPr>
              <a:t>effektiver</a:t>
            </a:r>
            <a:r>
              <a:rPr lang="en-GB" sz="3400" b="1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GB" sz="3400" b="1" dirty="0" err="1" smtClean="0">
                <a:solidFill>
                  <a:srgbClr val="006600"/>
                </a:solidFill>
                <a:latin typeface="Calibri" pitchFamily="34" charset="0"/>
              </a:rPr>
              <a:t>Kommunikation</a:t>
            </a:r>
            <a:endParaRPr lang="en-GB" sz="3400" b="1" dirty="0" smtClean="0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4103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B2179-50D1-4A53-AE97-FC5C7CDD5756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3" cstate="print"/>
          <a:srcRect l="32211" t="27083" r="47877" b="43750"/>
          <a:stretch>
            <a:fillRect/>
          </a:stretch>
        </p:blipFill>
        <p:spPr bwMode="auto">
          <a:xfrm>
            <a:off x="0" y="3048000"/>
            <a:ext cx="2590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311760" y="5791200"/>
            <a:ext cx="3574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hlinkClick r:id="rId4"/>
              </a:rPr>
              <a:t>www.shopplusplus.de/toolbox</a:t>
            </a:r>
            <a:r>
              <a:rPr lang="de-DE" b="1" dirty="0" smtClean="0">
                <a:hlinkClick r:id="rId4"/>
              </a:rPr>
              <a:t>/</a:t>
            </a:r>
            <a:endParaRPr lang="de-DE" b="1" dirty="0" smtClean="0"/>
          </a:p>
          <a:p>
            <a:endParaRPr lang="de-DE" b="1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086600" y="6611938"/>
            <a:ext cx="2057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006600"/>
                </a:solidFill>
                <a:latin typeface="Calibri" pitchFamily="34" charset="0"/>
              </a:rPr>
              <a:t>Copyright © </a:t>
            </a:r>
            <a:r>
              <a:rPr lang="en-US" sz="1000" dirty="0" smtClean="0">
                <a:solidFill>
                  <a:srgbClr val="006600"/>
                </a:solidFill>
                <a:latin typeface="Calibri" pitchFamily="34" charset="0"/>
              </a:rPr>
              <a:t>2013 </a:t>
            </a:r>
            <a:r>
              <a:rPr lang="en-US" sz="1000" dirty="0">
                <a:solidFill>
                  <a:srgbClr val="006600"/>
                </a:solidFill>
                <a:latin typeface="Calibri" pitchFamily="34" charset="0"/>
              </a:rPr>
              <a:t>Shop plus plus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33382" t="16667" r="3367" b="11458"/>
          <a:stretch>
            <a:fillRect/>
          </a:stretch>
        </p:blipFill>
        <p:spPr bwMode="auto">
          <a:xfrm>
            <a:off x="2057400" y="2133600"/>
            <a:ext cx="489005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 l="34187" t="12500" r="3148" b="14583"/>
          <a:stretch>
            <a:fillRect/>
          </a:stretch>
        </p:blipFill>
        <p:spPr bwMode="auto">
          <a:xfrm>
            <a:off x="4419601" y="3767272"/>
            <a:ext cx="4724400" cy="309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</Words>
  <Application>Microsoft Office PowerPoint</Application>
  <PresentationFormat>Presentación en pantalla (4:3)</PresentationFormat>
  <Paragraphs>45</Paragraphs>
  <Slides>7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9" baseType="lpstr">
      <vt:lpstr>Default Design</vt:lpstr>
      <vt:lpstr>Benutzerdefiniertes Design</vt:lpstr>
      <vt:lpstr>Shoppen hilft!</vt:lpstr>
      <vt:lpstr>Angebote von Shop plus plus</vt:lpstr>
      <vt:lpstr>www.Shoppenhilft.de</vt:lpstr>
      <vt:lpstr>www.GutSchein.gs/de</vt:lpstr>
      <vt:lpstr>www.shopplusplus.eu</vt:lpstr>
      <vt:lpstr>Shop plus plus: Es funktioniert! – Wir müssen nur effektiv kommunizieren...</vt:lpstr>
      <vt:lpstr>Die “Toolbox” hilft bei effektiver Kommunikation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Shop plus plus (Shop++)  stellt sich vor</dc:title>
  <dc:creator>zz</dc:creator>
  <cp:lastModifiedBy>spp</cp:lastModifiedBy>
  <cp:revision>217</cp:revision>
  <dcterms:created xsi:type="dcterms:W3CDTF">2010-04-15T07:37:37Z</dcterms:created>
  <dcterms:modified xsi:type="dcterms:W3CDTF">2013-02-07T11:34:02Z</dcterms:modified>
</cp:coreProperties>
</file>